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60" r:id="rId4"/>
    <p:sldId id="264" r:id="rId5"/>
    <p:sldId id="259" r:id="rId6"/>
    <p:sldId id="261" r:id="rId7"/>
    <p:sldId id="262" r:id="rId8"/>
    <p:sldId id="265" r:id="rId9"/>
    <p:sldId id="266" r:id="rId10"/>
    <p:sldId id="263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03"/>
    <p:restoredTop sz="94694"/>
  </p:normalViewPr>
  <p:slideViewPr>
    <p:cSldViewPr snapToGrid="0" showGuides="1">
      <p:cViewPr varScale="1">
        <p:scale>
          <a:sx n="121" d="100"/>
          <a:sy n="121" d="100"/>
        </p:scale>
        <p:origin x="52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69198B-3491-504E-8F51-A68532774031}" type="datetimeFigureOut">
              <a:rPr kumimoji="1" lang="ko-KR" altLang="en-US" smtClean="0"/>
              <a:t>2024. 9. 4.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8CD6B4-DB0C-9E4B-8F7C-C1A9E9CA91D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0883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8CD6B4-DB0C-9E4B-8F7C-C1A9E9CA91D3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9209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8CD6B4-DB0C-9E4B-8F7C-C1A9E9CA91D3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83480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8CD6B4-DB0C-9E4B-8F7C-C1A9E9CA91D3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4125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4A624A-3D85-2722-A00B-ACD509CA32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5FB40F1-897C-E4C7-35B5-5CF0DA70C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EE5E6D-183C-88A7-2F63-DED367877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9821A-1E86-5B4B-B213-A5E3273DA367}" type="datetimeFigureOut">
              <a:rPr kumimoji="1" lang="ko-KR" altLang="en-US" smtClean="0"/>
              <a:t>2024. 9. 4.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A26707-7052-DA75-23F2-BE2F7E02D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D197F1-A106-06E3-89C3-E293423F7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F41BC-8276-AF4D-9E9C-ED050B3E60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81911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5EB3CF-8736-0E0A-81B4-D0BF013F3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7648DF-B195-CB20-A861-35EBE5D807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D77EF9-61BE-130C-9450-294CAA961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9821A-1E86-5B4B-B213-A5E3273DA367}" type="datetimeFigureOut">
              <a:rPr kumimoji="1" lang="ko-KR" altLang="en-US" smtClean="0"/>
              <a:t>2024. 9. 4.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BFDD85-D041-A8BC-F740-32E3AC2CA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19CBDB-2C50-F2CF-A9E5-1FFF31153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F41BC-8276-AF4D-9E9C-ED050B3E60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625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835B7D-2CEE-4815-BDCF-BCD49BE28A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7966D2-A1D3-7ED6-F462-435CF83AA7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10346-936A-EAB4-E635-C58F96D06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9821A-1E86-5B4B-B213-A5E3273DA367}" type="datetimeFigureOut">
              <a:rPr kumimoji="1" lang="ko-KR" altLang="en-US" smtClean="0"/>
              <a:t>2024. 9. 4.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34A4D5-F8E7-CEEC-AD5B-60009E73C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45C146-3970-9CFA-E234-3ABAEFBD1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F41BC-8276-AF4D-9E9C-ED050B3E60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2775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7D7E4A-55A0-9BC0-40E5-439436D2B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B1C615-A91F-22DD-BC1C-C69A5438E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14F98B-9AF7-4D10-9A59-E5894AFF4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9821A-1E86-5B4B-B213-A5E3273DA367}" type="datetimeFigureOut">
              <a:rPr kumimoji="1" lang="ko-KR" altLang="en-US" smtClean="0"/>
              <a:t>2024. 9. 4.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165F50-EFA2-FD32-2DDE-85E252C67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F6081E-82D5-02FA-F871-AB8541526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F41BC-8276-AF4D-9E9C-ED050B3E60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0073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6FCAF5-5B3F-59C8-E3BB-6C60A7173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CC16BE-C715-A6F2-589E-84FB68C33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C81552-FE5B-EC15-E29E-441FCCBD0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9821A-1E86-5B4B-B213-A5E3273DA367}" type="datetimeFigureOut">
              <a:rPr kumimoji="1" lang="ko-KR" altLang="en-US" smtClean="0"/>
              <a:t>2024. 9. 4.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1D2145-4F77-8DE7-65D5-D345CC23E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8EFD6-9688-DF04-7F53-5B16CFC5B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F41BC-8276-AF4D-9E9C-ED050B3E60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8862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A58093-61CF-6811-E38B-0D1F9262A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33C657-78FA-9909-80D3-1E137EC202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D1B76E-5466-A017-7A66-B060DDF7CB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1766A5-A2C5-E738-3A16-A455BDE4D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9821A-1E86-5B4B-B213-A5E3273DA367}" type="datetimeFigureOut">
              <a:rPr kumimoji="1" lang="ko-KR" altLang="en-US" smtClean="0"/>
              <a:t>2024. 9. 4.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6358FC-B6BD-7AD2-FD70-604BA1E3B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397ECA-8E6E-D5B4-2567-CA7872B65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F41BC-8276-AF4D-9E9C-ED050B3E60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2968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0B2B3-E875-F7DF-2C13-48828AFDB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6E75F6-1D82-D45C-DB9F-BE1D26CC6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4503F4-EB3C-2AF4-75CE-D1A1B86952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77B9617-2F71-E53D-0743-BD00D554C3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4D9E4E2-A487-476C-149C-FFB94A54B5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0CBC67D-DBE0-88BC-5D60-5D01DE289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9821A-1E86-5B4B-B213-A5E3273DA367}" type="datetimeFigureOut">
              <a:rPr kumimoji="1" lang="ko-KR" altLang="en-US" smtClean="0"/>
              <a:t>2024. 9. 4.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AFA1AA5-D6D2-4B73-02D7-C97B4B212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13AB601-2F83-1EDC-E8E3-6638BDC1D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F41BC-8276-AF4D-9E9C-ED050B3E60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5098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EE70A2-3782-2260-9036-6FB0A45F4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7AF470D-845C-78B7-1944-FD4254512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9821A-1E86-5B4B-B213-A5E3273DA367}" type="datetimeFigureOut">
              <a:rPr kumimoji="1" lang="ko-KR" altLang="en-US" smtClean="0"/>
              <a:t>2024. 9. 4.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DF8335-E8AF-4857-8F32-FAA4D8C53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5608659-ADB1-5A5C-0CE2-923E3C6EF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F41BC-8276-AF4D-9E9C-ED050B3E60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3732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D719F05-178F-0A0F-F93D-591F87C2C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9821A-1E86-5B4B-B213-A5E3273DA367}" type="datetimeFigureOut">
              <a:rPr kumimoji="1" lang="ko-KR" altLang="en-US" smtClean="0"/>
              <a:t>2024. 9. 4.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B9CCB8F-05CC-5DB8-8214-F4B4211E4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B98867-B55A-A5F0-A327-1194360CC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F41BC-8276-AF4D-9E9C-ED050B3E60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3747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32879A-6ED7-49A8-B62E-0D6562F15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151ACD-8581-3101-5ACE-50668C12D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B52799-88BC-3808-1471-397C98D1AD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977628-1C50-0C4D-E6EF-09AAB9A84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9821A-1E86-5B4B-B213-A5E3273DA367}" type="datetimeFigureOut">
              <a:rPr kumimoji="1" lang="ko-KR" altLang="en-US" smtClean="0"/>
              <a:t>2024. 9. 4.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9A7E77-6D4B-1641-2850-380ECE0B4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A9DDFF-7CEC-B641-24DD-5479681C7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F41BC-8276-AF4D-9E9C-ED050B3E60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03748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DD833-4ACA-37D7-AB26-7A56E80A3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AF2D47E-20ED-0BDC-1714-D4F3960872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745F2F-29D9-3178-2C28-E4AFBA549B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9D1DC1-D18A-7439-31CF-4BF6D7843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9821A-1E86-5B4B-B213-A5E3273DA367}" type="datetimeFigureOut">
              <a:rPr kumimoji="1" lang="ko-KR" altLang="en-US" smtClean="0"/>
              <a:t>2024. 9. 4.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3B03DE-DB5D-A3FA-52A8-E0C64AB6E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2EAC23-F7E3-6023-21D3-471EF7DB1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F41BC-8276-AF4D-9E9C-ED050B3E60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8954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2BEA7D4-3753-58C4-F02E-FB41D763A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525130-F36E-45B4-73AA-3983E2AC2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352AA3-2886-7EAF-68A6-CD0BB408C3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09821A-1E86-5B4B-B213-A5E3273DA367}" type="datetimeFigureOut">
              <a:rPr kumimoji="1" lang="ko-KR" altLang="en-US" smtClean="0"/>
              <a:t>2024. 9. 4.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77E2CD-2B3F-4C71-09B5-368ACC1B8C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64C666-50B8-7836-35B4-59F2C94268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7F41BC-8276-AF4D-9E9C-ED050B3E60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758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ADD903-03C7-4597-4ABF-BE92189136E8}"/>
              </a:ext>
            </a:extLst>
          </p:cNvPr>
          <p:cNvSpPr txBox="1"/>
          <p:nvPr/>
        </p:nvSpPr>
        <p:spPr>
          <a:xfrm>
            <a:off x="3676107" y="2421924"/>
            <a:ext cx="48397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Lens Related Issues</a:t>
            </a:r>
            <a:endParaRPr kumimoji="1" lang="ko-KR" altLang="en-US" sz="40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E5FA02-DE67-0F77-FA4A-DEC343461438}"/>
              </a:ext>
            </a:extLst>
          </p:cNvPr>
          <p:cNvSpPr txBox="1"/>
          <p:nvPr/>
        </p:nvSpPr>
        <p:spPr>
          <a:xfrm>
            <a:off x="5508339" y="3741683"/>
            <a:ext cx="1175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곽나영</a:t>
            </a:r>
            <a:endParaRPr kumimoji="1" lang="ko-KR" altLang="en-US" sz="28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24403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의류, 텍스트, 스크린샷, 사람이(가) 표시된 사진&#10;&#10;자동 생성된 설명">
            <a:extLst>
              <a:ext uri="{FF2B5EF4-FFF2-40B4-BE49-F238E27FC236}">
                <a16:creationId xmlns:a16="http://schemas.microsoft.com/office/drawing/2014/main" id="{83E8DDA2-E4E8-4792-8A2C-F34D6D802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0"/>
            <a:ext cx="7772400" cy="43361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810D64-93D8-5CAC-E37D-26CE1B2FD17F}"/>
              </a:ext>
            </a:extLst>
          </p:cNvPr>
          <p:cNvSpPr txBox="1"/>
          <p:nvPr/>
        </p:nvSpPr>
        <p:spPr>
          <a:xfrm>
            <a:off x="457200" y="4461441"/>
            <a:ext cx="9525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배럴 왜곡은 가장 자리로 갈수록 이미지가 직선에서 곡선으로 </a:t>
            </a:r>
            <a:r>
              <a:rPr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부풀어보인다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DE55E4-E72C-B9C0-3556-45713BC5D5C6}"/>
              </a:ext>
            </a:extLst>
          </p:cNvPr>
          <p:cNvSpPr txBox="1"/>
          <p:nvPr/>
        </p:nvSpPr>
        <p:spPr>
          <a:xfrm>
            <a:off x="457200" y="4951759"/>
            <a:ext cx="9525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광각 렌즈 이미지에서 더 많이 보이게 된다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AE4652-BA95-B435-A46D-A3AC048E0ADE}"/>
              </a:ext>
            </a:extLst>
          </p:cNvPr>
          <p:cNvSpPr txBox="1"/>
          <p:nvPr/>
        </p:nvSpPr>
        <p:spPr>
          <a:xfrm>
            <a:off x="443630" y="5442077"/>
            <a:ext cx="11304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오른쪽은 이미지 내에 부풀어진 곡선을 직선으로 보정한 결과로 보정 이미지의 모양이 직사각형이 아니다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5721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의류, 스크린샷, 인간의 얼굴이(가) 표시된 사진&#10;&#10;자동 생성된 설명">
            <a:extLst>
              <a:ext uri="{FF2B5EF4-FFF2-40B4-BE49-F238E27FC236}">
                <a16:creationId xmlns:a16="http://schemas.microsoft.com/office/drawing/2014/main" id="{DB1B28D4-2AF6-A3B9-5E59-A4A523CBE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0"/>
            <a:ext cx="7772400" cy="43621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1BE1C7-CAC5-3AA1-6C6C-4D8EDBFEF15E}"/>
              </a:ext>
            </a:extLst>
          </p:cNvPr>
          <p:cNvSpPr txBox="1"/>
          <p:nvPr/>
        </p:nvSpPr>
        <p:spPr>
          <a:xfrm>
            <a:off x="195341" y="4591010"/>
            <a:ext cx="5868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 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실제로는 단일 렌즈가 아닌 여러 개의 복합 렌즈를 사용한다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B0F155-55DA-1A3C-8E8F-66E92220EEB4}"/>
              </a:ext>
            </a:extLst>
          </p:cNvPr>
          <p:cNvSpPr txBox="1"/>
          <p:nvPr/>
        </p:nvSpPr>
        <p:spPr>
          <a:xfrm>
            <a:off x="195341" y="5004555"/>
            <a:ext cx="791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단일 렌즈만으로 이미지 모든 영역이 동일한 품질을 갖게 하는 것은 매우 어려운 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B4F6B9-3D4D-A3D6-A6AC-C5383A4AFCF4}"/>
              </a:ext>
            </a:extLst>
          </p:cNvPr>
          <p:cNvSpPr txBox="1"/>
          <p:nvPr/>
        </p:nvSpPr>
        <p:spPr>
          <a:xfrm>
            <a:off x="195341" y="5418100"/>
            <a:ext cx="1072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여러 개의 렌즈를 사용해 이미지 중앙과 가장자리 부분 모두 같은 품질을 만들어 내기 위해 복합 렌즈를 사용한다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20ABCE-F055-D4E1-C0B8-059BE0888263}"/>
              </a:ext>
            </a:extLst>
          </p:cNvPr>
          <p:cNvSpPr txBox="1"/>
          <p:nvPr/>
        </p:nvSpPr>
        <p:spPr>
          <a:xfrm>
            <a:off x="195341" y="5831645"/>
            <a:ext cx="882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다양한 모양과 재질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다른 굴절률 등을 조합해 복합 렌즈를 만들어 고품질 이미지를 얻어낸다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30990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FE5F2A-23C6-6196-CDD6-DE75278236D9}"/>
              </a:ext>
            </a:extLst>
          </p:cNvPr>
          <p:cNvSpPr txBox="1"/>
          <p:nvPr/>
        </p:nvSpPr>
        <p:spPr>
          <a:xfrm>
            <a:off x="165911" y="4559474"/>
            <a:ext cx="9916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첫 번째 복합 렌즈의 이슈로는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Vignetting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으로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이미지의 중앙부보다 주변부로 갈수록 어두워지는 현상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BEA19A-3CEC-E396-A713-4E972ECE404A}"/>
              </a:ext>
            </a:extLst>
          </p:cNvPr>
          <p:cNvSpPr txBox="1"/>
          <p:nvPr/>
        </p:nvSpPr>
        <p:spPr>
          <a:xfrm>
            <a:off x="165911" y="4973604"/>
            <a:ext cx="1163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A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지점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(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광축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에서 나오는 빛들은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L3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을 지나서 이미지 센서에 도달하지만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B 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지점의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서로 다른 크기의 렌즈로 인해 빛이 차단</a:t>
            </a:r>
            <a:endParaRPr kumimoji="1" lang="en-US" altLang="ko-KR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8" name="그림 7" descr="라인, 스크린샷, 도표, 텍스트이(가) 표시된 사진&#10;&#10;자동 생성된 설명">
            <a:extLst>
              <a:ext uri="{FF2B5EF4-FFF2-40B4-BE49-F238E27FC236}">
                <a16:creationId xmlns:a16="http://schemas.microsoft.com/office/drawing/2014/main" id="{89B87CDC-D3FF-6FB6-45EB-BE9C1D4AB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82376"/>
            <a:ext cx="5943600" cy="4432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1D33A4-4071-B893-84C5-8CC299EDD77D}"/>
              </a:ext>
            </a:extLst>
          </p:cNvPr>
          <p:cNvSpPr txBox="1"/>
          <p:nvPr/>
        </p:nvSpPr>
        <p:spPr>
          <a:xfrm>
            <a:off x="165911" y="5387734"/>
            <a:ext cx="7556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따라서 이미지는 주변부로 갈수록 어두워지는 현상을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Vignetting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이라고 한다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8693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비네팅 현상1">
            <a:extLst>
              <a:ext uri="{FF2B5EF4-FFF2-40B4-BE49-F238E27FC236}">
                <a16:creationId xmlns:a16="http://schemas.microsoft.com/office/drawing/2014/main" id="{75B7EA55-6182-5950-A20F-04C3F6B18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52" y="379916"/>
            <a:ext cx="5080000" cy="24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비네팅_개선">
            <a:extLst>
              <a:ext uri="{FF2B5EF4-FFF2-40B4-BE49-F238E27FC236}">
                <a16:creationId xmlns:a16="http://schemas.microsoft.com/office/drawing/2014/main" id="{1F66A5FA-A0CC-4B0F-EA7B-033A1C7DB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349" y="379916"/>
            <a:ext cx="50800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A583AE-7B98-8938-CDFC-EE66342D565A}"/>
              </a:ext>
            </a:extLst>
          </p:cNvPr>
          <p:cNvSpPr txBox="1"/>
          <p:nvPr/>
        </p:nvSpPr>
        <p:spPr>
          <a:xfrm>
            <a:off x="839244" y="3970751"/>
            <a:ext cx="5602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광축에서 나오는 빛은 렌즈를 잘 통과해 상이 잘 맺힌다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D5319B-2B92-BC8C-B846-6194A780F92D}"/>
              </a:ext>
            </a:extLst>
          </p:cNvPr>
          <p:cNvSpPr txBox="1"/>
          <p:nvPr/>
        </p:nvSpPr>
        <p:spPr>
          <a:xfrm>
            <a:off x="839244" y="4473880"/>
            <a:ext cx="9353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광축에서 벗어난 빛들은 렌즈를 통과하지 못해 이미지 센서에 광량이 부족해서 어두워지게 된다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DBF5CD-F0A2-A8F6-8C9A-08500C83A4B0}"/>
              </a:ext>
            </a:extLst>
          </p:cNvPr>
          <p:cNvSpPr txBox="1"/>
          <p:nvPr/>
        </p:nvSpPr>
        <p:spPr>
          <a:xfrm>
            <a:off x="842628" y="4977908"/>
            <a:ext cx="417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조리개를 닫아서 이를 해결하기도 한다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8517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의류, 텍스트, 사람, 인간의 얼굴이(가) 표시된 사진&#10;&#10;자동 생성된 설명">
            <a:extLst>
              <a:ext uri="{FF2B5EF4-FFF2-40B4-BE49-F238E27FC236}">
                <a16:creationId xmlns:a16="http://schemas.microsoft.com/office/drawing/2014/main" id="{1ABE478C-38FF-DC20-923F-BDDED195D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534" y="0"/>
            <a:ext cx="7772400" cy="433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94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의류, 텍스트, 인간의 얼굴, 스크린샷이(가) 표시된 사진&#10;&#10;자동 생성된 설명">
            <a:extLst>
              <a:ext uri="{FF2B5EF4-FFF2-40B4-BE49-F238E27FC236}">
                <a16:creationId xmlns:a16="http://schemas.microsoft.com/office/drawing/2014/main" id="{9D730304-14AA-B6AF-2BC6-232FD9DBB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0"/>
            <a:ext cx="7772400" cy="43080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AE74A8-004F-AE17-5AC8-327832407BB3}"/>
              </a:ext>
            </a:extLst>
          </p:cNvPr>
          <p:cNvSpPr txBox="1"/>
          <p:nvPr/>
        </p:nvSpPr>
        <p:spPr>
          <a:xfrm>
            <a:off x="237995" y="4421688"/>
            <a:ext cx="7337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두 번째로는 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색수차인데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파장에 따른 굴절률의 차이의 의해 생기는 수차이다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2B8C3D-5723-7D1B-8C20-EFA802CCC6EB}"/>
              </a:ext>
            </a:extLst>
          </p:cNvPr>
          <p:cNvSpPr txBox="1"/>
          <p:nvPr/>
        </p:nvSpPr>
        <p:spPr>
          <a:xfrm>
            <a:off x="237995" y="4847819"/>
            <a:ext cx="470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렌즈는 재료에 따라 고유의 굴절률을 갖고 있다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47D20-9D95-8DD2-67A7-28C90BEC6498}"/>
              </a:ext>
            </a:extLst>
          </p:cNvPr>
          <p:cNvSpPr txBox="1"/>
          <p:nvPr/>
        </p:nvSpPr>
        <p:spPr>
          <a:xfrm>
            <a:off x="237995" y="5700081"/>
            <a:ext cx="780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백색광선의 빨간색 빛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(700nm)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은 가장 적게 파란색 빛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(400nm)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가 가장 많이 굴절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16F1B4-EAE0-97B9-DFC5-F20B0937E9B5}"/>
              </a:ext>
            </a:extLst>
          </p:cNvPr>
          <p:cNvSpPr txBox="1"/>
          <p:nvPr/>
        </p:nvSpPr>
        <p:spPr>
          <a:xfrm>
            <a:off x="237995" y="5273950"/>
            <a:ext cx="766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또 굴절률이 파장에 따라 다르기 때문에 렌즈 초점 거리도 파장에 따라 달라진다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7241A2-BE57-A902-A931-73E3AD7F0E60}"/>
              </a:ext>
            </a:extLst>
          </p:cNvPr>
          <p:cNvSpPr txBox="1"/>
          <p:nvPr/>
        </p:nvSpPr>
        <p:spPr>
          <a:xfrm>
            <a:off x="237994" y="6121365"/>
            <a:ext cx="7176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파란색 빛은 빨간색 빛과 다른 거리에 초점이 맞춰지게 되어 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색수차가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발생</a:t>
            </a:r>
          </a:p>
        </p:txBody>
      </p:sp>
    </p:spTree>
    <p:extLst>
      <p:ext uri="{BB962C8B-B14F-4D97-AF65-F5344CB8AC3E}">
        <p14:creationId xmlns:p14="http://schemas.microsoft.com/office/powerpoint/2010/main" val="3290764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의류, 스크린샷, 사람이(가) 표시된 사진&#10;&#10;자동 생성된 설명">
            <a:extLst>
              <a:ext uri="{FF2B5EF4-FFF2-40B4-BE49-F238E27FC236}">
                <a16:creationId xmlns:a16="http://schemas.microsoft.com/office/drawing/2014/main" id="{B477CCCE-4112-0E3D-D895-E74B3D825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0"/>
            <a:ext cx="7772400" cy="43421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A6067B-1BBB-0011-E824-33B8498ECF6E}"/>
              </a:ext>
            </a:extLst>
          </p:cNvPr>
          <p:cNvSpPr txBox="1"/>
          <p:nvPr/>
        </p:nvSpPr>
        <p:spPr>
          <a:xfrm>
            <a:off x="259667" y="4647156"/>
            <a:ext cx="5868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세 번째로 기하학적 왜곡으로 방사 왜곡과 접선 왜곡이 있다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F16FBE-22D4-ABE8-6486-FB992C7A8EF8}"/>
              </a:ext>
            </a:extLst>
          </p:cNvPr>
          <p:cNvSpPr txBox="1"/>
          <p:nvPr/>
        </p:nvSpPr>
        <p:spPr>
          <a:xfrm>
            <a:off x="259667" y="5095978"/>
            <a:ext cx="1125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방사 왜곡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: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이미지 중심에서 벗어날 수록 점들이 바깥쪽으로 밀려나는 것으로 이미지가 부풀어 보이는 배럴 왜곡이 발생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1EFB2-47A0-8B77-DA15-F41FE8A799C5}"/>
              </a:ext>
            </a:extLst>
          </p:cNvPr>
          <p:cNvSpPr txBox="1"/>
          <p:nvPr/>
        </p:nvSpPr>
        <p:spPr>
          <a:xfrm>
            <a:off x="259667" y="5544800"/>
            <a:ext cx="12056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접선 왜곡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: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이미지 중심에서 벗어날 수록 직선이 약간 비틀어지는 것으로 주로 렌즈의 정렬 문제나 렌즈가 비틀려서 발생한다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05551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F135841-AAA5-DCA7-C930-83FB0BC5E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77" y="0"/>
            <a:ext cx="4784942" cy="478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BE0A7CD-C9EA-E103-86A1-4B185E184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081" y="0"/>
            <a:ext cx="4784942" cy="478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4174D6-6D0C-EA58-B68B-21BD27A3C9AF}"/>
              </a:ext>
            </a:extLst>
          </p:cNvPr>
          <p:cNvSpPr txBox="1"/>
          <p:nvPr/>
        </p:nvSpPr>
        <p:spPr>
          <a:xfrm>
            <a:off x="538619" y="4600276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방사 왜곡의 형태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C36489-7F46-E183-7002-D2A42234CA7A}"/>
              </a:ext>
            </a:extLst>
          </p:cNvPr>
          <p:cNvSpPr txBox="1"/>
          <p:nvPr/>
        </p:nvSpPr>
        <p:spPr>
          <a:xfrm>
            <a:off x="696977" y="4969608"/>
            <a:ext cx="7301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1.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배럴 왜곡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: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이미지의 가장자리가 중심부보다 더 부풀어 보이면서 휘는 효과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310F6-2259-9D6E-29A2-4B95991A9BE1}"/>
              </a:ext>
            </a:extLst>
          </p:cNvPr>
          <p:cNvSpPr txBox="1"/>
          <p:nvPr/>
        </p:nvSpPr>
        <p:spPr>
          <a:xfrm>
            <a:off x="696977" y="5435159"/>
            <a:ext cx="7301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2.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핀쿠션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왜곡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: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이미지의 가장자리가 중심부보다 더 움푹 들어가 보이는 효과</a:t>
            </a:r>
            <a:endParaRPr kumimoji="1" lang="en-US" altLang="ko-KR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4536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5C3C94C-4CCD-3880-FD94-1E03A9EF6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114" y="0"/>
            <a:ext cx="4923772" cy="492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168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2869</TotalTime>
  <Words>325</Words>
  <Application>Microsoft Macintosh PowerPoint</Application>
  <PresentationFormat>와이드스크린</PresentationFormat>
  <Paragraphs>29</Paragraphs>
  <Slides>10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맑은 고딕</vt:lpstr>
      <vt:lpstr>Noto Sans KR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곽나영 Nayoung Gwak</dc:creator>
  <cp:lastModifiedBy>곽나영 Nayoung Gwak</cp:lastModifiedBy>
  <cp:revision>12</cp:revision>
  <dcterms:created xsi:type="dcterms:W3CDTF">2024-09-02T10:43:21Z</dcterms:created>
  <dcterms:modified xsi:type="dcterms:W3CDTF">2024-09-04T12:57:17Z</dcterms:modified>
</cp:coreProperties>
</file>